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8" r:id="rId6"/>
    <p:sldId id="262" r:id="rId7"/>
    <p:sldId id="263" r:id="rId8"/>
    <p:sldId id="266" r:id="rId9"/>
    <p:sldId id="265" r:id="rId10"/>
    <p:sldId id="264" r:id="rId11"/>
    <p:sldId id="267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146F2F7C-A846-4C91-BF44-CEC93FB6F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D3EB811-CCF1-4B02-8829-6CF4806C8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2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700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0" y="952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774353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0" y="952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9524"/>
                </a:lnTo>
                <a:lnTo>
                  <a:pt x="0" y="952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9258287"/>
                </a:moveTo>
                <a:lnTo>
                  <a:pt x="17268787" y="9258287"/>
                </a:lnTo>
                <a:lnTo>
                  <a:pt x="17268787" y="0"/>
                </a:lnTo>
                <a:lnTo>
                  <a:pt x="17259262" y="0"/>
                </a:lnTo>
                <a:lnTo>
                  <a:pt x="17259262" y="9258287"/>
                </a:lnTo>
                <a:lnTo>
                  <a:pt x="1045273" y="9258287"/>
                </a:lnTo>
                <a:lnTo>
                  <a:pt x="1045273" y="0"/>
                </a:lnTo>
                <a:lnTo>
                  <a:pt x="1035748" y="0"/>
                </a:lnTo>
                <a:lnTo>
                  <a:pt x="1035748" y="9258287"/>
                </a:lnTo>
                <a:lnTo>
                  <a:pt x="0" y="9258287"/>
                </a:lnTo>
                <a:lnTo>
                  <a:pt x="0" y="9267812"/>
                </a:lnTo>
                <a:lnTo>
                  <a:pt x="1035748" y="9267812"/>
                </a:lnTo>
                <a:lnTo>
                  <a:pt x="1035748" y="10287000"/>
                </a:lnTo>
                <a:lnTo>
                  <a:pt x="1045273" y="10287000"/>
                </a:lnTo>
                <a:lnTo>
                  <a:pt x="1045273" y="9267812"/>
                </a:lnTo>
                <a:lnTo>
                  <a:pt x="17259262" y="9267812"/>
                </a:lnTo>
                <a:lnTo>
                  <a:pt x="17259262" y="10287000"/>
                </a:lnTo>
                <a:lnTo>
                  <a:pt x="17268787" y="10287000"/>
                </a:lnTo>
                <a:lnTo>
                  <a:pt x="17268787" y="9267812"/>
                </a:lnTo>
                <a:lnTo>
                  <a:pt x="18288000" y="9267812"/>
                </a:lnTo>
                <a:lnTo>
                  <a:pt x="18288000" y="9258287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049" y="1203297"/>
            <a:ext cx="657224" cy="409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rpmsp.ru/&#1089;&#1077;&#1088;&#1074;&#1080;&#1089;360&#1086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riem@ombudsmanbiz.ru" TargetMode="External"/><Relationship Id="rId5" Type="http://schemas.openxmlformats.org/officeDocument/2006/relationships/hyperlink" Target="mailto:mineconom@nso.ru" TargetMode="External"/><Relationship Id="rId4" Type="http://schemas.openxmlformats.org/officeDocument/2006/relationships/hyperlink" Target="mailto:proverki.net@economy.gov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hyperlink" Target="mailto:aan@ns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rpmsp.ru/36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.me/mbnso" TargetMode="External"/><Relationship Id="rId5" Type="http://schemas.openxmlformats.org/officeDocument/2006/relationships/hyperlink" Target="https://mbnso.ru/" TargetMode="External"/><Relationship Id="rId4" Type="http://schemas.openxmlformats.org/officeDocument/2006/relationships/hyperlink" Target="https://msp.ns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mbns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://www.nso.ru/page/41609" TargetMode="External"/><Relationship Id="rId4" Type="http://schemas.openxmlformats.org/officeDocument/2006/relationships/hyperlink" Target="https://zdvinsk.nso.ru/page/23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bnso.r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1346113" y="3009900"/>
            <a:ext cx="9855288" cy="2347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9690"/>
              </a:lnSpc>
              <a:spcBef>
                <a:spcPts val="100"/>
              </a:spcBef>
            </a:pPr>
            <a:r>
              <a:rPr lang="ru-RU" sz="5400" b="1" spc="5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«Меры поддержки малого предпринимательства»</a:t>
            </a:r>
            <a:endParaRPr sz="54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70" dirty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0</a:t>
            </a:r>
            <a:r>
              <a:rPr sz="3400" b="1" dirty="0">
                <a:solidFill>
                  <a:schemeClr val="bg1"/>
                </a:solidFill>
                <a:latin typeface="Golos Text" pitchFamily="34" charset="-52"/>
                <a:cs typeface="Golos Text" pitchFamily="34" charset="-52"/>
              </a:rPr>
              <a:t>9</a:t>
            </a:r>
            <a:endParaRPr sz="3400" dirty="0">
              <a:solidFill>
                <a:schemeClr val="bg1"/>
              </a:solidFill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81800" y="6896100"/>
            <a:ext cx="99821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Амосова Анна Николаевна</a:t>
            </a:r>
            <a:r>
              <a:rPr lang="ru-RU" sz="2000" dirty="0"/>
              <a:t>,</a:t>
            </a:r>
          </a:p>
          <a:p>
            <a:pPr algn="ctr"/>
            <a:r>
              <a:rPr lang="ru-RU" sz="2000" dirty="0"/>
              <a:t>заместитель начальника управления –  начальник отдела развития малого и  среднего предпринимательства  управления промышленности и  предпринимательства министерства промышленности, торговли и развития предпринимательства Новосибирской области</a:t>
            </a:r>
          </a:p>
          <a:p>
            <a:pPr algn="ctr"/>
            <a:r>
              <a:rPr lang="ru-RU" sz="2000" b="1" dirty="0"/>
              <a:t>(383) 238 61 98  aan@nso.ru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8882" y="1739108"/>
            <a:ext cx="18288000" cy="10287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524000" y="1297156"/>
            <a:ext cx="111252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МОРАТОРИЙ НА ПРОВЕДЕНИЕ ПРОВЕРОК</a:t>
            </a:r>
            <a:endParaRPr lang="ru-RU"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2379011"/>
            <a:ext cx="2819400" cy="245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обжалование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нарушений моратория</a:t>
            </a:r>
          </a:p>
          <a:p>
            <a:pPr algn="r">
              <a:lnSpc>
                <a:spcPct val="13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контрольным органом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3800" y="2327039"/>
            <a:ext cx="8102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направления </a:t>
            </a:r>
            <a:r>
              <a:rPr lang="ru-RU" sz="2000" dirty="0"/>
              <a:t>жалобы на специальный адрес эл. почты Министерства экономического развития России (</a:t>
            </a:r>
            <a:r>
              <a:rPr lang="ru-RU" sz="2000" dirty="0" smtClean="0">
                <a:hlinkClick r:id="rId4"/>
              </a:rPr>
              <a:t>proverki.net@economy.gov.ru</a:t>
            </a:r>
            <a:r>
              <a:rPr lang="ru-RU" sz="2000" dirty="0" smtClean="0"/>
              <a:t> )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направления </a:t>
            </a:r>
            <a:r>
              <a:rPr lang="ru-RU" sz="2000" dirty="0"/>
              <a:t>жалобы на адрес эл. почты министерства экономического развития Новосибирской области (</a:t>
            </a:r>
            <a:r>
              <a:rPr lang="ru-RU" sz="2000" dirty="0">
                <a:hlinkClick r:id="rId5"/>
              </a:rPr>
              <a:t>mineconom@nso.ru</a:t>
            </a:r>
            <a:r>
              <a:rPr lang="ru-RU" sz="2000" dirty="0"/>
              <a:t> 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подачи жалобы через подсистему досудебного обжалования пройдя по ссылке 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</a:rPr>
              <a:t>knd.gosuslugi.ru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4968" y="5308534"/>
            <a:ext cx="290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оказание давления со стороны правоохранительных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органов</a:t>
            </a:r>
          </a:p>
          <a:p>
            <a:pPr algn="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административного давления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3800" y="5455863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Цифровая платформа для работы с обращениями предпринимателей (</a:t>
            </a:r>
            <a:r>
              <a:rPr lang="ru-RU" sz="2000" u="sng" dirty="0" err="1">
                <a:solidFill>
                  <a:schemeClr val="accent1"/>
                </a:solidFill>
              </a:rPr>
              <a:t>забизнес.рф</a:t>
            </a:r>
            <a:r>
              <a:rPr lang="ru-RU" sz="2000" dirty="0"/>
              <a:t> 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endParaRPr lang="ru-RU" dirty="0"/>
          </a:p>
          <a:p>
            <a:endParaRPr lang="ru-RU" sz="2000" dirty="0"/>
          </a:p>
          <a:p>
            <a:r>
              <a:rPr lang="ru-RU" sz="2000" dirty="0"/>
              <a:t>Уполномоченный по защите прав предпринимателей </a:t>
            </a:r>
            <a:r>
              <a:rPr lang="en-US" sz="2000" dirty="0">
                <a:hlinkClick r:id="rId6"/>
              </a:rPr>
              <a:t>priem@ombudsmanbiz.ru</a:t>
            </a:r>
            <a:r>
              <a:rPr lang="ru-RU" sz="2000" dirty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5432" y="7780972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по обращениям вместе с Генпрокуратурой,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Роспотребнадзором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МЧС,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Рострудом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и другими ведомствами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77801" y="8326921"/>
            <a:ext cx="731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направление электронного обращения (</a:t>
            </a:r>
            <a:r>
              <a:rPr lang="en-US" dirty="0">
                <a:hlinkClick r:id="rId7"/>
              </a:rPr>
              <a:t>https://corpmsp.ru/</a:t>
            </a:r>
            <a:r>
              <a:rPr lang="ru-RU" dirty="0">
                <a:hlinkClick r:id="rId7"/>
              </a:rPr>
              <a:t>сервис360</a:t>
            </a:r>
            <a:r>
              <a:rPr lang="ru-RU" baseline="30000" dirty="0">
                <a:hlinkClick r:id="rId7"/>
              </a:rPr>
              <a:t>о</a:t>
            </a:r>
            <a:r>
              <a:rPr lang="ru-RU" baseline="30000" dirty="0"/>
              <a:t> </a:t>
            </a:r>
            <a:r>
              <a:rPr lang="ru-RU" dirty="0"/>
              <a:t> 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953000" y="3467100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53000" y="5600699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920344" y="6844506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920344" y="8278302"/>
            <a:ext cx="205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2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7" y="7565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A1553D-A3ED-9043-8674-8412DDD2DF8F}"/>
              </a:ext>
            </a:extLst>
          </p:cNvPr>
          <p:cNvSpPr txBox="1">
            <a:spLocks/>
          </p:cNvSpPr>
          <p:nvPr/>
        </p:nvSpPr>
        <p:spPr>
          <a:xfrm>
            <a:off x="1524000" y="3219760"/>
            <a:ext cx="7239000" cy="41948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600" dirty="0"/>
              <a:t>Амосова Анна Николаевна</a:t>
            </a:r>
            <a:r>
              <a:rPr lang="ru-RU" sz="5800" dirty="0"/>
              <a:t>,</a:t>
            </a:r>
          </a:p>
          <a:p>
            <a:pPr marL="0" indent="0" algn="ctr">
              <a:buNone/>
            </a:pPr>
            <a:r>
              <a:rPr lang="ru-RU" sz="2400" dirty="0"/>
              <a:t>заместитель начальника управления –  начальник отдела развития малого и  среднего предпринимательства  управления промышленности и  предпринимательства министерства промышленности, торговли и развития предпринимательства Новосибирской области</a:t>
            </a:r>
          </a:p>
          <a:p>
            <a:pPr marL="0" indent="0" algn="ctr">
              <a:buNone/>
            </a:pPr>
            <a:r>
              <a:rPr lang="ru-RU" sz="4200" dirty="0"/>
              <a:t>(383) 238 61 98  </a:t>
            </a:r>
            <a:r>
              <a:rPr lang="en-US" sz="4200" dirty="0">
                <a:hlinkClick r:id="rId4"/>
              </a:rPr>
              <a:t>aan@nso.ru</a:t>
            </a:r>
            <a:r>
              <a:rPr lang="en-US" sz="4200" dirty="0"/>
              <a:t> </a:t>
            </a:r>
            <a:endParaRPr lang="ru-RU" sz="4200" dirty="0"/>
          </a:p>
          <a:p>
            <a:pPr algn="ctr"/>
            <a:endParaRPr lang="ru-RU" dirty="0"/>
          </a:p>
        </p:txBody>
      </p:sp>
      <p:pic>
        <p:nvPicPr>
          <p:cNvPr id="13" name="Picture 4" descr="http://qrcoder.ru/code/?BEGIN%3AVCARD%0AN%3AAmosova%3BAnna+Nikolaevna%0AORG%3AMinpromtorg+NSO%0ATEL%3A%2B73832386198%0AEMAIL%3Aaan%40nso.ru%0AEND%3AVCARD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009900"/>
            <a:ext cx="47243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0161" y="1140768"/>
            <a:ext cx="1596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министерство </a:t>
            </a:r>
            <a:r>
              <a:rPr lang="ru-RU" sz="2400" b="1" dirty="0"/>
              <a:t>промышленности, торговли и развития предпринимательства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4838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6" y="26670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6761269" y="3315619"/>
            <a:ext cx="83502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rmsp.nalog.ru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en-US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lang="en-US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-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проверить 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статус субъекта МСП</a:t>
            </a: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93" y="2222841"/>
            <a:ext cx="4228207" cy="2818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893416"/>
            <a:ext cx="4184300" cy="3136283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6761269" y="6515100"/>
            <a:ext cx="7900531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https://npd.nalog.ru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/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- условия применения </a:t>
            </a:r>
            <a:r>
              <a:rPr lang="ru-RU" sz="24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НПД</a:t>
            </a: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 smtClean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https://npd.nalog.ru/check-status/ - </a:t>
            </a:r>
            <a:r>
              <a:rPr lang="ru-RU" sz="24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проверить статус</a:t>
            </a: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2400" b="1" dirty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861457" y="462376"/>
            <a:ext cx="6819900" cy="267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КАКИЕ БЫВАЮТ МЕРЫ ПОДДЕРЖКИ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47522"/>
              </p:ext>
            </p:extLst>
          </p:nvPr>
        </p:nvGraphicFramePr>
        <p:xfrm>
          <a:off x="1874520" y="2742793"/>
          <a:ext cx="13868399" cy="63218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59503">
                  <a:extLst>
                    <a:ext uri="{9D8B030D-6E8A-4147-A177-3AD203B41FA5}">
                      <a16:colId xmlns:a16="http://schemas.microsoft.com/office/drawing/2014/main" val="3591150501"/>
                    </a:ext>
                  </a:extLst>
                </a:gridCol>
                <a:gridCol w="3774696">
                  <a:extLst>
                    <a:ext uri="{9D8B030D-6E8A-4147-A177-3AD203B41FA5}">
                      <a16:colId xmlns:a16="http://schemas.microsoft.com/office/drawing/2014/main" val="285710936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38313677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827544141"/>
                    </a:ext>
                  </a:extLst>
                </a:gridCol>
              </a:tblGrid>
              <a:tr h="10129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федеральная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региональная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/>
                        <a:t>муниципальная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208665"/>
                  </a:ext>
                </a:extLst>
              </a:tr>
              <a:tr h="126274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Финансовая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Льготные кредиты</a:t>
                      </a:r>
                    </a:p>
                    <a:p>
                      <a:r>
                        <a:rPr lang="ru-RU" sz="2400" dirty="0" smtClean="0"/>
                        <a:t>Скидка</a:t>
                      </a:r>
                      <a:r>
                        <a:rPr lang="ru-RU" sz="2400" baseline="0" dirty="0" smtClean="0"/>
                        <a:t> на отечественное ПО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Субсидии,</a:t>
                      </a:r>
                    </a:p>
                    <a:p>
                      <a:r>
                        <a:rPr lang="ru-RU" sz="2400" dirty="0" smtClean="0"/>
                        <a:t>гранты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167705"/>
                  </a:ext>
                </a:extLst>
              </a:tr>
              <a:tr h="101290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Имущественная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</a:p>
                    <a:p>
                      <a:r>
                        <a:rPr lang="ru-RU" sz="2400" dirty="0" smtClean="0"/>
                        <a:t>Промышленный парк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Перечень имущества</a:t>
                      </a:r>
                    </a:p>
                    <a:p>
                      <a:r>
                        <a:rPr lang="ru-RU" sz="2400" dirty="0" smtClean="0"/>
                        <a:t>Бизнес-инкубатор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392423"/>
                  </a:ext>
                </a:extLst>
              </a:tr>
              <a:tr h="202039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Информационная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МСП.РФ</a:t>
                      </a:r>
                    </a:p>
                    <a:p>
                      <a:r>
                        <a:rPr lang="ru-RU" sz="2400" dirty="0" err="1" smtClean="0"/>
                        <a:t>Мойбизнес.рф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4"/>
                        </a:rPr>
                        <a:t>https://msp.nso.ru</a:t>
                      </a:r>
                      <a:endParaRPr lang="ru-RU" sz="2400" dirty="0" smtClean="0"/>
                    </a:p>
                    <a:p>
                      <a:r>
                        <a:rPr lang="en-US" sz="2400" dirty="0" smtClean="0">
                          <a:hlinkClick r:id="rId5"/>
                        </a:rPr>
                        <a:t>https://mbnso.ru/</a:t>
                      </a:r>
                      <a:endParaRPr lang="ru-RU" sz="2400" dirty="0" smtClean="0"/>
                    </a:p>
                    <a:p>
                      <a:r>
                        <a:rPr lang="en-US" sz="2400" dirty="0" smtClean="0">
                          <a:hlinkClick r:id="rId6"/>
                        </a:rPr>
                        <a:t>https://t.me/mbnso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141293"/>
                  </a:ext>
                </a:extLst>
              </a:tr>
              <a:tr h="101290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Консультационная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7"/>
                        </a:rPr>
                        <a:t>https://corpmsp.ru/360/</a:t>
                      </a:r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Забизнес.рф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Центр Мой бизнес</a:t>
                      </a:r>
                    </a:p>
                    <a:p>
                      <a:r>
                        <a:rPr lang="ru-RU" sz="2400" dirty="0" smtClean="0"/>
                        <a:t>8 800 600 34 07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203647"/>
                  </a:ext>
                </a:extLst>
              </a:tr>
            </a:tbl>
          </a:graphicData>
        </a:graphic>
      </p:graphicFrame>
      <p:sp>
        <p:nvSpPr>
          <p:cNvPr id="17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23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797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2819400" y="411573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федеральная ИНФОРМАЦИОННАЯ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08863" y="46049"/>
            <a:ext cx="240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МСП.РФ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16488"/>
            <a:ext cx="7676464" cy="5005607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459" y="3628431"/>
            <a:ext cx="8595941" cy="56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797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2819400" y="411573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федеральная ИНФОРМАЦИОННАЯ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08863" y="46049"/>
            <a:ext cx="240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МСП.РФ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803312" y="1149177"/>
            <a:ext cx="681990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Министерство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промышленности,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торговли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  <a:p>
            <a:pPr marL="12700">
              <a:lnSpc>
                <a:spcPts val="1805"/>
              </a:lnSpc>
            </a:pPr>
            <a:r>
              <a:rPr sz="1700" b="1" cap="small" spc="9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развити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я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предпринимательств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а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Новосибирско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й</a:t>
            </a:r>
            <a:r>
              <a:rPr sz="1700" b="1" spc="-70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 </a:t>
            </a:r>
            <a:r>
              <a:rPr sz="1700" b="1" spc="-35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област</a:t>
            </a:r>
            <a:r>
              <a:rPr sz="17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и</a:t>
            </a:r>
            <a:endParaRPr sz="1700" dirty="0"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39" y="1890850"/>
            <a:ext cx="6297713" cy="3291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272" y="5600700"/>
            <a:ext cx="6255380" cy="3191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1905002"/>
            <a:ext cx="5181600" cy="32528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9434" y="5600700"/>
            <a:ext cx="5581162" cy="31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1260568" y="3467100"/>
            <a:ext cx="5676900" cy="2531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Субсидирование части затрат, связанных с приобретением </a:t>
            </a: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оборудования</a:t>
            </a:r>
            <a:endParaRPr lang="en-US" sz="2800" b="1" dirty="0" smtClean="0">
              <a:solidFill>
                <a:srgbClr val="3C3C3C"/>
              </a:solidFill>
              <a:latin typeface="Golos Text" pitchFamily="34" charset="-52"/>
              <a:cs typeface="Golos Text" pitchFamily="34" charset="-52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Golos Text" pitchFamily="34" charset="-52"/>
                <a:cs typeface="Golos Text" pitchFamily="34" charset="-52"/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latin typeface="Golos Text" pitchFamily="34" charset="-52"/>
                <a:cs typeface="Golos Text" pitchFamily="34" charset="-52"/>
              </a:rPr>
              <a:t>лизинг</a:t>
            </a:r>
            <a:endParaRPr lang="ru-RU" sz="2800" b="1" dirty="0">
              <a:solidFill>
                <a:srgbClr val="FF0000"/>
              </a:solidFill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1524000" y="1297156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ФИНАНСОВАЯ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70736" y="1790700"/>
            <a:ext cx="1004576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Условия</a:t>
            </a:r>
          </a:p>
          <a:p>
            <a:endParaRPr lang="ru-RU" sz="2400" b="1" dirty="0" smtClean="0"/>
          </a:p>
          <a:p>
            <a:r>
              <a:rPr lang="ru-RU" sz="2400" dirty="0" smtClean="0"/>
              <a:t>Отсутствие </a:t>
            </a:r>
            <a:r>
              <a:rPr lang="ru-RU" sz="2400" dirty="0"/>
              <a:t>неисполненной обязанности по уплате налогов, сборов, пеней, штрафов</a:t>
            </a:r>
          </a:p>
          <a:p>
            <a:endParaRPr lang="ru-RU" sz="2400" dirty="0"/>
          </a:p>
          <a:p>
            <a:r>
              <a:rPr lang="ru-RU" sz="2400" dirty="0"/>
              <a:t>Уровень среднемесячной з/п &gt;= прожиточный минимум </a:t>
            </a:r>
            <a:r>
              <a:rPr lang="ru-RU" sz="2400" dirty="0"/>
              <a:t>(</a:t>
            </a:r>
            <a:r>
              <a:rPr lang="ru-RU" sz="2400" dirty="0" smtClean="0"/>
              <a:t>16 054 </a:t>
            </a:r>
            <a:r>
              <a:rPr lang="ru-RU" sz="2400" dirty="0"/>
              <a:t>рублей</a:t>
            </a:r>
            <a:r>
              <a:rPr lang="ru-RU" sz="2400" dirty="0"/>
              <a:t>)</a:t>
            </a:r>
          </a:p>
          <a:p>
            <a:endParaRPr lang="ru-RU" sz="2400" dirty="0"/>
          </a:p>
          <a:p>
            <a:r>
              <a:rPr lang="ru-RU" sz="2400" dirty="0"/>
              <a:t>Отсутствие </a:t>
            </a:r>
            <a:r>
              <a:rPr lang="ru-RU" sz="2400" dirty="0" smtClean="0"/>
              <a:t>убытков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Максимальный </a:t>
            </a:r>
            <a:r>
              <a:rPr lang="ru-RU" sz="2400" b="1" u="sng" dirty="0"/>
              <a:t>размер</a:t>
            </a:r>
          </a:p>
          <a:p>
            <a:endParaRPr lang="ru-RU" sz="2400" b="1" dirty="0"/>
          </a:p>
          <a:p>
            <a:r>
              <a:rPr lang="ru-RU" sz="2400" dirty="0" smtClean="0"/>
              <a:t>&lt;= </a:t>
            </a:r>
            <a:r>
              <a:rPr lang="ru-RU" sz="2400" dirty="0"/>
              <a:t>5 000 000 руб., </a:t>
            </a:r>
          </a:p>
          <a:p>
            <a:r>
              <a:rPr lang="ru-RU" sz="2400" dirty="0"/>
              <a:t>&lt;= ∑ налоговых </a:t>
            </a:r>
            <a:r>
              <a:rPr lang="ru-RU" sz="2400" dirty="0" smtClean="0"/>
              <a:t>платежей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Результат</a:t>
            </a:r>
            <a:r>
              <a:rPr lang="ru-RU" sz="2400" b="1" u="sng" dirty="0"/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Новые </a:t>
            </a:r>
            <a:r>
              <a:rPr lang="ru-RU" sz="2400" dirty="0"/>
              <a:t>рабочие места = увеличение среднесписочной </a:t>
            </a:r>
            <a:r>
              <a:rPr lang="ru-RU" sz="2400" dirty="0" smtClean="0"/>
              <a:t>численности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2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ject 3"/>
          <p:cNvSpPr txBox="1"/>
          <p:nvPr/>
        </p:nvSpPr>
        <p:spPr>
          <a:xfrm>
            <a:off x="1260568" y="3467100"/>
            <a:ext cx="4149632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гранты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для социальных предпринимателей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молодежного предпринимательства (</a:t>
            </a:r>
            <a:r>
              <a:rPr lang="ru-RU" sz="2800" b="1" dirty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до 25 лет) </a:t>
            </a:r>
          </a:p>
        </p:txBody>
      </p: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1524000" y="1297156"/>
            <a:ext cx="14097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ФИНАНСОВАЯ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70736" y="1790700"/>
            <a:ext cx="947426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Условия</a:t>
            </a:r>
          </a:p>
          <a:p>
            <a:endParaRPr lang="ru-RU" sz="2400" b="1" dirty="0" smtClean="0"/>
          </a:p>
          <a:p>
            <a:r>
              <a:rPr lang="ru-RU" sz="2400" dirty="0" smtClean="0"/>
              <a:t>Отсутствие </a:t>
            </a:r>
            <a:r>
              <a:rPr lang="ru-RU" sz="2400" dirty="0"/>
              <a:t>неисполненной обязанности по уплате налогов, сборов, пеней, </a:t>
            </a:r>
            <a:r>
              <a:rPr lang="ru-RU" sz="2400" dirty="0" smtClean="0"/>
              <a:t>штрафов  (не более 3000 рублей)</a:t>
            </a:r>
          </a:p>
          <a:p>
            <a:endParaRPr lang="ru-RU" sz="1600" dirty="0"/>
          </a:p>
          <a:p>
            <a:r>
              <a:rPr lang="ru-RU" sz="2400" dirty="0" smtClean="0"/>
              <a:t>Обучение в центре «Мой бизнес»</a:t>
            </a:r>
          </a:p>
          <a:p>
            <a:endParaRPr lang="ru-RU" sz="1400" dirty="0" smtClean="0"/>
          </a:p>
          <a:p>
            <a:endParaRPr lang="ru-RU" sz="1600" strike="sngStrike" dirty="0"/>
          </a:p>
          <a:p>
            <a:r>
              <a:rPr lang="ru-RU" sz="2400" b="1" dirty="0" smtClean="0">
                <a:solidFill>
                  <a:schemeClr val="accent1"/>
                </a:solidFill>
              </a:rPr>
              <a:t>Наличие средств для </a:t>
            </a:r>
            <a:r>
              <a:rPr lang="ru-RU" sz="2400" b="1" dirty="0" err="1" smtClean="0">
                <a:solidFill>
                  <a:schemeClr val="accent1"/>
                </a:solidFill>
              </a:rPr>
              <a:t>софинансирования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1600" b="1" u="sng" dirty="0"/>
          </a:p>
          <a:p>
            <a:r>
              <a:rPr lang="ru-RU" sz="2400" b="1" u="sng" dirty="0" smtClean="0"/>
              <a:t>Размер</a:t>
            </a:r>
            <a:endParaRPr lang="ru-RU" sz="2400" b="1" u="sng" dirty="0"/>
          </a:p>
          <a:p>
            <a:endParaRPr lang="ru-RU" sz="1600" b="1" dirty="0"/>
          </a:p>
          <a:p>
            <a:r>
              <a:rPr lang="ru-RU" sz="2400" dirty="0" smtClean="0"/>
              <a:t>От 100 000 рублей до 500 000 рублей + </a:t>
            </a:r>
            <a:r>
              <a:rPr lang="ru-RU" sz="2400" dirty="0" err="1" smtClean="0"/>
              <a:t>софинансирование</a:t>
            </a:r>
            <a:r>
              <a:rPr lang="ru-RU" sz="2400" dirty="0" smtClean="0"/>
              <a:t> 25</a:t>
            </a:r>
            <a:r>
              <a:rPr lang="ru-RU" sz="2400" dirty="0" smtClean="0"/>
              <a:t>%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</a:t>
            </a:r>
            <a:r>
              <a:rPr lang="ru-RU" sz="2400" dirty="0" smtClean="0"/>
              <a:t>(не менее 166 667 рублей)</a:t>
            </a:r>
            <a:endParaRPr lang="ru-RU" sz="2400" b="1" u="sng" dirty="0"/>
          </a:p>
          <a:p>
            <a:endParaRPr lang="ru-RU" sz="1400" b="1" u="sng" dirty="0"/>
          </a:p>
          <a:p>
            <a:r>
              <a:rPr lang="ru-RU" sz="2400" b="1" u="sng" dirty="0" smtClean="0"/>
              <a:t>Направления расходования:</a:t>
            </a:r>
            <a:endParaRPr lang="ru-RU" sz="2400" b="1" u="sng" dirty="0"/>
          </a:p>
          <a:p>
            <a:r>
              <a:rPr lang="ru-RU" sz="2400" dirty="0" smtClean="0"/>
              <a:t>Аренда</a:t>
            </a:r>
            <a:endParaRPr lang="ru-RU" sz="2400" dirty="0"/>
          </a:p>
          <a:p>
            <a:r>
              <a:rPr lang="ru-RU" sz="2400" dirty="0"/>
              <a:t>Ремонт, приобретение строительных материалов,</a:t>
            </a:r>
          </a:p>
          <a:p>
            <a:r>
              <a:rPr lang="ru-RU" sz="2400" dirty="0"/>
              <a:t>Приобретение основных средств</a:t>
            </a:r>
          </a:p>
          <a:p>
            <a:r>
              <a:rPr lang="ru-RU" sz="2400" dirty="0"/>
              <a:t>Технологическое присоединение </a:t>
            </a:r>
          </a:p>
          <a:p>
            <a:r>
              <a:rPr lang="ru-RU" sz="2400" dirty="0"/>
              <a:t>Оплата коммунальных услуг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623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524000" y="1297156"/>
            <a:ext cx="15580168" cy="267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и муниципальная ИМУЩЕСТВЕННАЯ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7376" y="2736668"/>
            <a:ext cx="1386022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Доволенский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https://dovolnoe.nso.ru/page/3627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Здвинский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</a:t>
            </a:r>
            <a:r>
              <a:rPr lang="en-US" sz="24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zdvinsk.nso.ru/page/2311</a:t>
            </a:r>
            <a:endParaRPr lang="ru-RU" sz="24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Чистоозерный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https://chistoozernoe.nso.ru/page/4122</a:t>
            </a:r>
            <a:endParaRPr lang="ru-RU" sz="2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Купинский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https://kupino.nso.ru/page/4838</a:t>
            </a:r>
            <a:endParaRPr lang="ru-RU" sz="2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Баганский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----</a:t>
            </a:r>
            <a:endParaRPr lang="ru-RU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Карасукский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https://adm-karasuk.nso.ru/page/5062</a:t>
            </a:r>
            <a:endParaRPr lang="ru-RU" sz="2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Краснозерский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https://krasnozerskoe.nso.ru/page/8189</a:t>
            </a:r>
            <a:endParaRPr lang="ru-RU" sz="2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Кочковский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https://kochki.nso.ru/page/4329</a:t>
            </a:r>
            <a:endParaRPr lang="ru-RU" sz="2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24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24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Государственное имущество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Новосибирской области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http://www.nso.ru/page/41609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0707" y="1982569"/>
            <a:ext cx="410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https://torgi.gov.ru/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985" y="3592966"/>
            <a:ext cx="9963474" cy="52298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15200" y="2054982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hlinkClick r:id="rId7"/>
              </a:rPr>
              <a:t>www.mbnso.ru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/</a:t>
            </a:r>
            <a:r>
              <a:rPr lang="ru-RU" sz="2400" dirty="0" smtClean="0"/>
              <a:t>Услуги/ Имущество/ перечень государственного имущества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https</a:t>
            </a:r>
            <a:r>
              <a:rPr lang="en-US" sz="2400" u="sng" dirty="0">
                <a:solidFill>
                  <a:srgbClr val="FF0000"/>
                </a:solidFill>
              </a:rPr>
              <a:t>://map.mbnso.ru/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4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02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17490633" y="9456866"/>
            <a:ext cx="578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400" b="1" spc="-70" dirty="0" smtClean="0">
                <a:latin typeface="Golos Text" pitchFamily="34" charset="-52"/>
                <a:cs typeface="Golos Text" pitchFamily="34" charset="-52"/>
              </a:rPr>
              <a:t>02</a:t>
            </a:r>
            <a:endParaRPr sz="3400" dirty="0">
              <a:latin typeface="Golos Text" pitchFamily="34" charset="-52"/>
              <a:cs typeface="Golos Text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525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7907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9258300"/>
            <a:ext cx="182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2974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6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minpromtorg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81100"/>
            <a:ext cx="685800" cy="404287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524000" y="1297156"/>
            <a:ext cx="1558016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3C3C3C"/>
                </a:solidFill>
                <a:latin typeface="Golos Text" pitchFamily="34" charset="-52"/>
                <a:cs typeface="Golos Text" pitchFamily="34" charset="-52"/>
              </a:rPr>
              <a:t>МЕРЫ ПОДДЕРЖКИ – региональная ИНФОРМАЦИОННАЯ, КОНСУЛЬТАЦИОННАЯ</a:t>
            </a:r>
            <a:endParaRPr sz="2800" dirty="0">
              <a:latin typeface="Golos Text" pitchFamily="34" charset="-52"/>
              <a:cs typeface="Golos Text" pitchFamily="34" charset="-52"/>
            </a:endParaRPr>
          </a:p>
        </p:txBody>
      </p:sp>
      <p:pic>
        <p:nvPicPr>
          <p:cNvPr id="1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0" y="2379010"/>
            <a:ext cx="8163118" cy="61934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9" y="2449288"/>
            <a:ext cx="8017740" cy="20846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6400" y="5219701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8 800 600 34 07, 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Новосибирск, ул.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Сибревкома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www.mbnso.ru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558</Words>
  <Application>Microsoft Office PowerPoint</Application>
  <PresentationFormat>Произвольный</PresentationFormat>
  <Paragraphs>153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Golos Text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15.02</dc:title>
  <dc:creator>Alena  Vedernikova</dc:creator>
  <cp:keywords>DAFaVjkf6O4,BADbYzJnzJc</cp:keywords>
  <cp:lastModifiedBy>Амосова Анна Николаевна</cp:lastModifiedBy>
  <cp:revision>20</cp:revision>
  <dcterms:created xsi:type="dcterms:W3CDTF">2023-03-27T04:21:43Z</dcterms:created>
  <dcterms:modified xsi:type="dcterms:W3CDTF">2023-11-27T12:09:30Z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2023-03-27T00:00:00Z</vt:filetime>
  </property>
</Properties>
</file>